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F4260-C8EB-46C7-9A40-79377580EF66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71CFC-6017-422F-9445-7C05ADB6C2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143000"/>
            <a:ext cx="6624638" cy="2205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44A9B-A61C-4F51-93E1-5778EC5C80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voyrebenok.ru/read_to_children_about_traffic.s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tatar.ru/l-gorsk/dou15/page2522655.htm" TargetMode="External"/><Relationship Id="rId5" Type="http://schemas.openxmlformats.org/officeDocument/2006/relationships/hyperlink" Target="http://ped-kopilka.ru/vneklasnaja-rabota/pravila-bezopasnogo-povedenija-na-doroge/obuchenie-mladshih-shkolnikov-bezopasnomu-povedeniyu-na-dorogah-i-v-transporte.html" TargetMode="External"/><Relationship Id="rId4" Type="http://schemas.openxmlformats.org/officeDocument/2006/relationships/hyperlink" Target="http://www.tvoyrebenok.ru/instruction_for_parents_of_children_of_younger_preschool_age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692150"/>
            <a:ext cx="8435975" cy="266065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/>
              <a:t>Овладение правилами безопасного поведения как основа формирования эффективного социального опыта в дошкольном возрасте</a:t>
            </a:r>
            <a:r>
              <a:rPr lang="ru-RU" sz="44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Условия: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2349500"/>
            <a:ext cx="7772400" cy="4319588"/>
          </a:xfrm>
        </p:spPr>
        <p:txBody>
          <a:bodyPr/>
          <a:lstStyle/>
          <a:p>
            <a:pPr indent="-338138" eaLnBrk="1" hangingPunct="1">
              <a:lnSpc>
                <a:spcPct val="80000"/>
              </a:lnSpc>
              <a:spcBef>
                <a:spcPts val="500"/>
              </a:spcBef>
              <a:buClrTx/>
              <a:buSzPct val="9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smtClean="0"/>
              <a:t>Опыт безопасного поведения у детей старшего дошкольного возраста формируется успешно, если:</a:t>
            </a:r>
          </a:p>
          <a:p>
            <a:pPr marL="338138" indent="-333375" eaLnBrk="1" hangingPunct="1">
              <a:lnSpc>
                <a:spcPct val="8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smtClean="0"/>
              <a:t>содержание знаний и умений безопасного поведения сгруппировано по видам опасностей и осваивается в заданной последовательности;</a:t>
            </a:r>
          </a:p>
          <a:p>
            <a:pPr marL="338138" indent="-333375" eaLnBrk="1" hangingPunct="1">
              <a:lnSpc>
                <a:spcPct val="8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smtClean="0"/>
              <a:t>обеспечивается поэтапное освоение доступных детям знаний и умений безопасного поведения;</a:t>
            </a:r>
          </a:p>
          <a:p>
            <a:pPr marL="338138" indent="-333375" eaLnBrk="1" hangingPunct="1">
              <a:lnSpc>
                <a:spcPct val="8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smtClean="0"/>
              <a:t>в воспитательно-образовательной деятельности используется ситуативно-имитационное моделирование как метод закрепления знаний о правилах безопасного поведения и формирования соответствующих умений в ведущем виде детской деятельности;</a:t>
            </a:r>
          </a:p>
          <a:p>
            <a:pPr marL="338138" indent="-333375" eaLnBrk="1" hangingPunct="1">
              <a:lnSpc>
                <a:spcPct val="8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smtClean="0"/>
              <a:t>педагоги и родители осознают необходимость целенаправленной деятельности в данном направлении и осуществляют её в тесном сотрудничестве.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0175" y="0"/>
            <a:ext cx="2663825" cy="2233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Обучение детей ПДД, задачи: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smtClean="0"/>
              <a:t>1. Обучение детей безопасному поведению на автомобильных дорогах.</a:t>
            </a:r>
            <a:br>
              <a:rPr lang="ru-RU" sz="2000" smtClean="0"/>
            </a:br>
            <a:r>
              <a:rPr lang="ru-RU" sz="2000" smtClean="0"/>
              <a:t>2. Формирование у детей навыков и умений наблюдения за дорожной обстановкой и предвидения опасных ситуаций, умение обходить их.</a:t>
            </a:r>
            <a:br>
              <a:rPr lang="ru-RU" sz="2000" smtClean="0"/>
            </a:br>
            <a:r>
              <a:rPr lang="ru-RU" sz="2000" smtClean="0"/>
              <a:t>3. Воспитание дисциплинированности и сознательного выполнения правил дорожного движения, культуры поведения в дорожно - транспортном процессе.</a:t>
            </a:r>
            <a:br>
              <a:rPr lang="ru-RU" sz="2000" smtClean="0"/>
            </a:br>
            <a:r>
              <a:rPr lang="ru-RU" sz="2000" smtClean="0"/>
              <a:t>4. Обогатить представление детей о здоровье. Детей необходимо обучать не только правилам дорожного движения, но и безопасному поведению на улицах, дорогах, в транспорте. 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741863"/>
            <a:ext cx="2484437" cy="2116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800" smtClean="0"/>
              <a:t>Три аспекта взаимодействия с транспортной системой города: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mtClean="0"/>
              <a:t>Ребенок – пешеход;</a:t>
            </a:r>
          </a:p>
          <a:p>
            <a:pPr marL="338138" indent="-338138" eaLnBrk="1" hangingPunct="1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mtClean="0"/>
              <a:t>Ребенок – пассажир городского транспорта;</a:t>
            </a:r>
          </a:p>
          <a:p>
            <a:pPr marL="338138" indent="-338138" eaLnBrk="1" hangingPunct="1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mtClean="0"/>
              <a:t>Ребенок – водитель детских транспортных средств (велосипед, снегокат, санки, ролики и др.).</a:t>
            </a:r>
          </a:p>
          <a:p>
            <a:pPr marL="341313" indent="-338138" eaLnBrk="1" hangingPunct="1">
              <a:buClrTx/>
              <a:buSzPct val="90000"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000500"/>
            <a:ext cx="285750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820150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smtClean="0"/>
              <a:t>Важно проработать основные причины травматизма при нарушении ПДД:</a:t>
            </a:r>
            <a:r>
              <a:rPr lang="ru-RU" sz="3800" smtClean="0"/>
              <a:t> 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800" smtClean="0"/>
              <a:t>1. Выход на проезжую часть в неустановленном месте перед близко идущим транспортом (мало кто из наших детей имеет привычку останавливаться перед переходом проезжей части, внимательно её осматривать перед переходом проезжей части, внимательно её осматривать с поворотом головы и контролировать ситуацию слева и справа во время движения). </a:t>
            </a:r>
            <a:br>
              <a:rPr lang="ru-RU" sz="1800" smtClean="0"/>
            </a:br>
            <a:r>
              <a:rPr lang="ru-RU" sz="1800" smtClean="0"/>
              <a:t>2. Выход на проезжую часть из-за автобуса, троллейбуса или другого препятствия (наши дети не привыкли идти к пешеходному переходу, выйдя из транспортного средства или осматривать проезжую часть, прежде чем выйти из-за кустарника или сугробов). </a:t>
            </a:r>
            <a:br>
              <a:rPr lang="ru-RU" sz="1800" smtClean="0"/>
            </a:br>
            <a:r>
              <a:rPr lang="ru-RU" sz="1800" smtClean="0"/>
              <a:t>3. Игра на проезжей части (наши дети привыкли, что вся свободная территория – место для игр). </a:t>
            </a:r>
            <a:br>
              <a:rPr lang="ru-RU" sz="1800" smtClean="0"/>
            </a:br>
            <a:r>
              <a:rPr lang="ru-RU" sz="1800" smtClean="0"/>
              <a:t>4. Ходьба по проезжей части (даже при наличии рядом тротуара большая часть детей имеет привычку идти по проезжей части, при этом чаще всего со всевозможными нарушениями). 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800" b="1" smtClean="0"/>
              <a:t>Причины детского дорожно-транспортного травматизма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indent="-338138" eaLnBrk="1" hangingPunct="1">
              <a:buClrTx/>
              <a:buSzPct val="9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mtClean="0"/>
          </a:p>
          <a:p>
            <a:pPr marL="338138" indent="-333375" eaLnBrk="1" hangingPunct="1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mtClean="0"/>
              <a:t>Неумение наблюдать.</a:t>
            </a:r>
          </a:p>
          <a:p>
            <a:pPr marL="338138" indent="-333375" eaLnBrk="1" hangingPunct="1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mtClean="0"/>
              <a:t>Невнимательность.</a:t>
            </a:r>
          </a:p>
          <a:p>
            <a:pPr marL="338138" indent="-333375" eaLnBrk="1" hangingPunct="1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mtClean="0"/>
              <a:t>Недостаточный надзор взрослых за поведением детей.</a:t>
            </a:r>
          </a:p>
          <a:p>
            <a:pPr marL="341313" indent="-338138" eaLnBrk="1" hangingPunct="1">
              <a:buClrTx/>
              <a:buSzPct val="9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860800"/>
            <a:ext cx="285750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Организация работы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smtClean="0"/>
              <a:t>Инновационный подход к организации дидактических занятий с дошкольниками по дорожной тематике состоит в одновременном решении следующих задач:</a:t>
            </a:r>
            <a:br>
              <a:rPr lang="ru-RU" sz="2000" smtClean="0"/>
            </a:br>
            <a:r>
              <a:rPr lang="ru-RU" sz="2000" smtClean="0"/>
              <a:t>1. Развитие у детей познавательных процессов, необходимых им для правильной и безопасной ориентации на улице;</a:t>
            </a:r>
            <a:br>
              <a:rPr lang="ru-RU" sz="2000" smtClean="0"/>
            </a:br>
            <a:r>
              <a:rPr lang="ru-RU" sz="2000" smtClean="0"/>
              <a:t>2. Обучение дошкольников дорожной лексике и включение их в самостоятельную творческую работу, позволяющую в процессе выполнения заданий изучать и осознавать опасность и безопасность конкретных действий на улицах и дорогах;</a:t>
            </a:r>
            <a:br>
              <a:rPr lang="ru-RU" sz="2000" smtClean="0"/>
            </a:br>
            <a:r>
              <a:rPr lang="ru-RU" sz="2000" smtClean="0"/>
              <a:t>3. Формирование у детей навыков и устойчивых положительных привычек безопасного поведения на улице 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73675"/>
            <a:ext cx="1584325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smtClean="0"/>
              <a:t>В младшем дошкольном возрасте ребёнок должен усвоить: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Кто является участником дорожного движения;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Элементы дороги (дорога, проезжая часть, тротуар, обочина, пешеходный переход, перекрёсток);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Транспортные средства (трамвай, автобус, троллейбус, легковой автомобиль, грузовой автомобиль, мотоцикл, велосипед);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Средства регулирования дорожного движения;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Красный, жёлтый и зелёный сигналы светофора;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Правила движения по обочинам и тротуарам;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Правила перехода проезжей части;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Без взрослых выходить на дорогу нельзя;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Правила посадки, поведения и высадки </a:t>
            </a:r>
          </a:p>
          <a:p>
            <a:pPr marL="338138" indent="-333375" eaLnBrk="1" hangingPunct="1">
              <a:lnSpc>
                <a:spcPct val="90000"/>
              </a:lnSpc>
              <a:spcBef>
                <a:spcPts val="500"/>
              </a:spcBef>
              <a:buClrTx/>
              <a:buSzPct val="90000"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в общественном транспорте;</a:t>
            </a:r>
          </a:p>
          <a:p>
            <a:pPr marL="341313" indent="-338138" eaLnBrk="1" hangingPunct="1">
              <a:lnSpc>
                <a:spcPct val="90000"/>
              </a:lnSpc>
              <a:spcBef>
                <a:spcPts val="500"/>
              </a:spcBef>
              <a:buClrTx/>
              <a:buSzPct val="90000"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sz="2000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75" y="4889500"/>
            <a:ext cx="2232025" cy="196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smtClean="0"/>
              <a:t>В среднем дошкольном возрасте ребёнок должен усвоить: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Кто является участником дорожного движения (пешеход, водитель, пассажир, регулировщик);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Элементы дороги (дорога, проезжая часть, обочина, тротуар, перекрёсток, линия тротуаров и обочин, ограждение дороги, разделительная полоса, пешеходный переход);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Транспортные средства (автомобиль, мотоцикл, велосипед, мопед, трактор, гужевая повозка, автобус, трамвай, троллейбус, специальное транспортное средство);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Средства регулирования дорожного движения;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Основные сигналы транспортного светофора (красный, красный одновременно с жёлтым, зелёный, зелёный мигающий, жёлтый мигающий);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Пять мест, где разрешается ходить по дороге;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Шесть мест, где разрешается переходить проезжую часть;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Правила движения пешеходов в установленных местах;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Правила посадки, движение при высадке в общественном транспорте;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Без взрослых переходить проезжую часть и ходить по дороге нельзя;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600" smtClean="0"/>
              <a:t>Обходить любой транспорт надо со стороны приближающихся других транспортных средств в местах с хорошей видимостью, чтобы пешеход видел транспорт, и водитель транспорта видел пешехода;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978775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smtClean="0"/>
              <a:t>В старшем дошкольном возрасте ребёнок должен усвоить: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Кто является участником дорожного движения, и его обязанности;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Основные термины и понятия правил (велосипед, дорога, дорожное движение, железнодорожный переезд, маршрутное транспортное средство, мопед, мотоцикл, перекрёсток, пешеходный переход), линия тротуаров, проезжая часть, разделительная полоса, регулировщик, транспортное средство, уступите дорогу);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Обязанности пешеходов;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Обязанности пассажиров;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Регулирование дорожного движения;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Сигналы светофора и регулировщика;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Предупредительные сигналы;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Движение через железнодорожные пути;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Движение в жилых зонах;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Перевозка людей;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Особенности движения на велосипеде.</a:t>
            </a:r>
          </a:p>
          <a:p>
            <a:pPr marL="341313" indent="-338138" eaLnBrk="1" hangingPunct="1">
              <a:lnSpc>
                <a:spcPct val="80000"/>
              </a:lnSpc>
              <a:spcBef>
                <a:spcPts val="450"/>
              </a:spcBef>
              <a:buClrTx/>
              <a:buSzPct val="90000"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sz="1800" smtClean="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657725"/>
            <a:ext cx="2571750" cy="220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800" smtClean="0"/>
              <a:t>Анализ уровня подготовленности детей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9775" y="1766888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b="1" smtClean="0"/>
              <a:t>Высокий уровень</a:t>
            </a:r>
            <a:r>
              <a:rPr lang="ru-RU" sz="2000" smtClean="0"/>
              <a:t> характеризуется тем, что ребенок знает знаки правил дорожного движения, имеет понятие о различных категориях транспорта, знает правила движения пешеходов, велосипедистов.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b="1" smtClean="0"/>
              <a:t>Средний уровень</a:t>
            </a:r>
            <a:r>
              <a:rPr lang="ru-RU" sz="2000" smtClean="0"/>
              <a:t> характеризуется тем, что ребенок знает знаки правил дорожного движения, но часто путается, не уверен в своих знаниях. Понятие о различных категориях транспорта нечеткое, допускает ошибки в правилах дорожного движения пешеходов, велосипедистов.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b="1" smtClean="0"/>
              <a:t>Низкий уровень </a:t>
            </a:r>
            <a:r>
              <a:rPr lang="ru-RU" sz="2000" smtClean="0"/>
              <a:t>- ребенок не знает знаки правил дорожного движения, не разделяет транспорт по категориям, правила движения пешеходов, велосипедистов знает недостаточно.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Постановка проблемы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250" y="1600200"/>
            <a:ext cx="7067550" cy="4530725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smtClean="0"/>
              <a:t>В условиях введения ФГОС остро встает вопрос о необходимости поиска оптимальных путей формирования у детей сознательного и ответственного отношения к вопросам личной безопасности и безопасности окружающих. Появляются новые источники опасности, накапливаются знания, обогащается культура. Поскольку культура и образование идут рядом, образование должно быть проводником в мир культуры, особенно - культуры безопасности.</a:t>
            </a:r>
            <a:br>
              <a:rPr lang="ru-RU" sz="2000" smtClean="0"/>
            </a:br>
            <a:r>
              <a:rPr lang="ru-RU" sz="2000" smtClean="0"/>
              <a:t>Среди задач детского сада в русле данной проблемы высоко значимой становится создание безопасной среды в учреждении, помощь семье в обеспечении безопасности ребенка в домашних условиях, организация образовательной деятельности, нацеленной на формирование у дошкольников культуры безопасности 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163"/>
            <a:ext cx="2055813" cy="263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Памятки 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170488" cy="4530725"/>
          </a:xfrm>
        </p:spPr>
        <p:txBody>
          <a:bodyPr/>
          <a:lstStyle/>
          <a:p>
            <a:pPr marL="338138" indent="-338138" eaLnBrk="1" hangingPunct="1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mtClean="0"/>
              <a:t>Памятки должны быть включены в непосредственную жизнедеятельность ребенка, в его общение со взрослыми, одинаково доноситься воспитателем и родителями.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950" y="2549525"/>
            <a:ext cx="2940050" cy="430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/>
              <a:t>При выходе из дома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mtClean="0"/>
              <a:t>Если у подъезда дома возможно движение, сразу обратите внимание ребенка, нет ли приближающегося транспорта. Если у подъезда стоят транспортные средства или растут деревья, приостановите свое движение и оглядитесь – нет ли опасности.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/>
              <a:t>При движении по тротуару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indent="-338138" eaLnBrk="1" hangingPunct="1">
              <a:spcBef>
                <a:spcPts val="600"/>
              </a:spcBef>
              <a:buClrTx/>
              <a:buSzPct val="9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/>
          </a:p>
          <a:p>
            <a:pPr marL="338138" indent="-333375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/>
              <a:t>Придерживайтесь правой стороны.</a:t>
            </a:r>
          </a:p>
          <a:p>
            <a:pPr marL="338138" indent="-333375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/>
              <a:t>Взрослый должен находиться со стороны проезжей части.</a:t>
            </a:r>
          </a:p>
          <a:p>
            <a:pPr marL="338138" indent="-333375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/>
              <a:t>Если тротуар находится рядом с дорогой, родители должны держать ребенка за руку.</a:t>
            </a:r>
          </a:p>
          <a:p>
            <a:pPr marL="338138" indent="-333375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/>
              <a:t>Приучите ребенка, идя по тротуару, внимательно наблюдать за выездом машин со двора.</a:t>
            </a:r>
          </a:p>
          <a:p>
            <a:pPr marL="338138" indent="-333375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/>
              <a:t>Не приучайте детей выходить на проезжую часть, коляски и санки везите только по тротуару.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800" b="1" smtClean="0"/>
              <a:t>Готовясь перейти дорогу</a:t>
            </a:r>
            <a:br>
              <a:rPr lang="ru-RU" sz="3800" b="1" smtClean="0"/>
            </a:br>
            <a:endParaRPr lang="ru-RU" sz="3800" b="1" smtClean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Остановитесь, осмотрите проезжую часть.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Развивайте у ребенка наблюдательность за дорогой.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Подчеркивайте свои движения: поворот головы для осмотра дороги. Остановку для осмотра дороги, остановку для пропуска автомобилей.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Учите ребенка всматриваться вдаль, различать приближающиеся машины.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Не стойте с ребенком на краю тротуара.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Обратите внимание ребенка на транспортное средство, готовящееся к повороту, расскажите о сигналах указателей поворота у машин.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000" smtClean="0"/>
              <a:t>Покажите, как транспортное средство останавливается у перехода, как оно движется по инерции.</a:t>
            </a:r>
          </a:p>
          <a:p>
            <a:pPr marL="341313" indent="-338138" eaLnBrk="1" hangingPunct="1">
              <a:lnSpc>
                <a:spcPct val="90000"/>
              </a:lnSpc>
              <a:spcBef>
                <a:spcPts val="500"/>
              </a:spcBef>
              <a:buClrTx/>
              <a:buSzPct val="90000"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800" b="1" smtClean="0"/>
              <a:t>При посадке и высадке из транспорта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400" smtClean="0"/>
              <a:t>Выходите первыми, впереди ребенка, иначе ребенок может упасть, выбежать на проезжую часть.</a:t>
            </a:r>
          </a:p>
          <a:p>
            <a:pPr marL="338138" indent="-338138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400" smtClean="0"/>
              <a:t>Подходите для посадки к двери только после полной остановки.</a:t>
            </a:r>
          </a:p>
          <a:p>
            <a:pPr marL="338138" indent="-338138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400" smtClean="0"/>
              <a:t>Не садитесь в транспорт в последний момент (может прищемить дверями).</a:t>
            </a:r>
          </a:p>
          <a:p>
            <a:pPr marL="338138" indent="-338138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2400" smtClean="0"/>
              <a:t>Приучите ребенка быть внимательным в зоне остановки – это опасное место (плохой обзор дороги, пассажиры могут вытолкнуть ребенка на дорогу).</a:t>
            </a:r>
          </a:p>
          <a:p>
            <a:pPr marL="341313" indent="-338138" eaLnBrk="1" hangingPunct="1">
              <a:spcBef>
                <a:spcPts val="600"/>
              </a:spcBef>
              <a:buClrTx/>
              <a:buSzPct val="90000"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800" b="1" smtClean="0"/>
              <a:t>Правила безопасного поведения на дороге: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3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400" smtClean="0"/>
              <a:t>Ходить следует только по тротуару, пешеходной или велосипедной дорожке, а если нет - по обочине. В случае их отсутствия можно двигаться по краю проезжей части дороги навстречу движению транспортных средств.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3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400" smtClean="0"/>
              <a:t>Там, где есть светофор дорогу надо переходить только на зеленый сигнал светофора.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3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400" smtClean="0"/>
              <a:t>В местах, где нет светофоров, дорогу безопасно переходить по подземному или надземному пешеходному переходу, а при их отсутствии по пешеходному ("зебра").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3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400" smtClean="0"/>
              <a:t>Если нет пешеходного перехода, необходимо идти до ближайшего перекрестка. Если по близости нет ни пешеходного перехода, ни перекрестка, дорогу переходим по кратчайшему пути. И только там, где дорога без ограждений и хорошо видна в обе стороны, посмотрев внимательно налево и направо.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3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400" smtClean="0"/>
              <a:t>Нельзя перелезать через ограждения.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3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400" smtClean="0"/>
              <a:t>Если дорога широкая, и ты не успел перейти, переждать можно на "островке безопасности".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3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400" smtClean="0"/>
              <a:t>Если рядом есть взрослые, попросите у них помочь вам перейти дорогу.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3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400" smtClean="0"/>
              <a:t>Играть в игры на дороге и на тротуаре опасно. Строго запрещено выбегать на проезжую часть из-за деревьев, автомобилей и других объектов, которые мешают водителю увидеть вас вовремя.</a:t>
            </a:r>
          </a:p>
          <a:p>
            <a:pPr marL="341313" indent="-338138" eaLnBrk="1" hangingPunct="1">
              <a:lnSpc>
                <a:spcPct val="80000"/>
              </a:lnSpc>
              <a:spcBef>
                <a:spcPts val="350"/>
              </a:spcBef>
              <a:buClrTx/>
              <a:buSzPct val="90000"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sz="1400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891088"/>
            <a:ext cx="3965575" cy="196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800" smtClean="0"/>
              <a:t>Лучший учитель – личный пример!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Не спешите, переходите дорогу размеренным шагом.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Выходя на проезжую часть дороги, прекратите разговаривать — ребёнок должен привыкнуть, что при переходе дороги нужно сосредоточиться.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Не переходите дорогу на красный или жёлтый сигнал светофора.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Переходите дорогу только в местах, обозначенных дорожным знаком «Пешеходный переход».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Из автобуса, троллейбуса, трамвая, такси выходите первыми. В противном случае ребёнок может упасть или побежать на проезжую часть дороги.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Не разрешайте детям играть вблизи дорог и на проезжей части улицы.</a:t>
            </a:r>
          </a:p>
          <a:p>
            <a:pPr marL="341313" indent="-338138" eaLnBrk="1" hangingPunct="1">
              <a:lnSpc>
                <a:spcPct val="80000"/>
              </a:lnSpc>
              <a:spcBef>
                <a:spcPts val="450"/>
              </a:spcBef>
              <a:buClrTx/>
              <a:buSzPct val="90000"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Полезные ссылки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400" smtClean="0"/>
              <a:t>Стихи про ПДД </a:t>
            </a:r>
            <a:r>
              <a:rPr lang="ru-RU" sz="2400" smtClean="0">
                <a:solidFill>
                  <a:srgbClr val="CCCCFF"/>
                </a:solidFill>
                <a:hlinkClick r:id="rId3"/>
              </a:rPr>
              <a:t>http://www.tvoyrebenok.ru/read_to_children_about_traffic.shtml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400" smtClean="0"/>
              <a:t>Памятка для родителей о ПДД </a:t>
            </a:r>
            <a:r>
              <a:rPr lang="ru-RU" sz="2400" smtClean="0">
                <a:solidFill>
                  <a:srgbClr val="CCCCFF"/>
                </a:solidFill>
                <a:hlinkClick r:id="rId4"/>
              </a:rPr>
              <a:t>http://www.tvoyrebenok.ru/instruction_for_parents_of_children_of_younger_preschool_age.shtml</a:t>
            </a:r>
            <a:r>
              <a:rPr lang="ru-RU" sz="2400" smtClean="0"/>
              <a:t> 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400" smtClean="0"/>
              <a:t>Примеры дидактического материала </a:t>
            </a:r>
            <a:r>
              <a:rPr lang="ru-RU" sz="2400" smtClean="0">
                <a:solidFill>
                  <a:srgbClr val="CCCCFF"/>
                </a:solidFill>
                <a:hlinkClick r:id="rId5"/>
              </a:rPr>
              <a:t>http://ped-kopilka.ru/vneklasnaja-rabota/pravila-bezopasnogo-povedenija-na-doroge/obuchenie-mladshih-shkolnikov-bezopasnomu-povedeniyu-na-dorogah-i-v-transporte.html</a:t>
            </a:r>
            <a:r>
              <a:rPr lang="ru-RU" sz="2400" smtClean="0"/>
              <a:t> 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400" smtClean="0"/>
              <a:t>Игровые формы и тематика целевых прогулок: </a:t>
            </a:r>
            <a:r>
              <a:rPr lang="ru-RU" sz="2400" smtClean="0">
                <a:solidFill>
                  <a:srgbClr val="CCCCFF"/>
                </a:solidFill>
                <a:hlinkClick r:id="rId6"/>
              </a:rPr>
              <a:t>https://edu.tatar.ru/l-gorsk/dou15/page2522655.htm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Актуальность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7632700" cy="4530725"/>
          </a:xfrm>
        </p:spPr>
        <p:txBody>
          <a:bodyPr>
            <a:normAutofit lnSpcReduction="10000"/>
          </a:bodyPr>
          <a:lstStyle/>
          <a:p>
            <a:pPr marL="338138" indent="-338138" eaLnBrk="1" hangingPunct="1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mtClean="0"/>
              <a:t>Согласно ФГОС пункт 2.5, в образовательной области «Социально- коммуникативное развитие» направлено на формирование основ безопасности дошкольников в быту, социуме, природе. Участившиеся случаи детского бытового травматизма говорят о том, что дети не имеют практических навыков поведения в экстремальных ситуациях. 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15888"/>
            <a:ext cx="1905000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Источники опасности: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075612" cy="4530725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800" smtClean="0"/>
              <a:t>1. Анатомо-физиологические особенности: дети имеют маленький рост, из-за чего у них небольшой угол обзора, малое поле зрения; до 8 лет дети испытывают сложности с определением направления и источника звука, они не способны перевести взгляд с близких объектов на дальние, и наоборот.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800" smtClean="0"/>
              <a:t>2. Сложности в управлении своим поведением (импульсивность поведения): это связано с высоким уровнем произвольной регуляции, самоконтроля, в результате чего поступки нередко совершаются под влиянием эмоций.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800" smtClean="0"/>
              <a:t>3. Повышенная двигательная активность: в сочетании с импульсивным поведением, эмоциональностью и любопытством при отсутствии контроля со стороны взрослых могут стать причиной попадания детей в опасные ситуации.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800" smtClean="0"/>
              <a:t>4. Эмоция страха: является причиной возникновения множества проблемных ситуаций в дошкольном возрасте; при этом в опасности оказываются и дети, которые «ничего не боятся», и дошкольники, чья жизнь «переполнена страхами».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1800" smtClean="0"/>
              <a:t>5. Реакции детей по сравнению с реакциями взрослого замедлены: например, у взрослого пешехода на то, чтобы воспринять обстановку, обдумать ее, принять решение и действовать, уходит примерно 0,8 с; ребенку требуется для этого 3-4 с.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0"/>
            <a:ext cx="2195512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800" smtClean="0"/>
              <a:t>Источники опасности (продолжение)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834313" cy="4997450"/>
          </a:xfrm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6. Дошкольникам трудно распределять и переключать внимание с одного объекта на другой, обычно оно полностью сосредоточено только на собственных конкретных действиях; дети реагируют на те звуки, которые им интересны.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7. Дети способны запомнить и (или) предвидеть все возможные риски техногенной, природной и социальной среды; ребенок не понимает и не прогнозирует возможные последствия своего поведения, не видит потенциальную опасность, не знает реальных свойств предметов, не различает жизненные и игровые ситуации.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8. Неадекватность самооценки детей, переоценка ими своих возможностей: связаны с выбором взрослыми неверных тактик воспитания; наиболее значимое влияние на формирование детской самооценки оказывают родители.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5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9. Желание выглядеть взрослее приводит к тому, что ребенок пробует взять на себя новые обязанности, нарушает выполнявшиеся ранее правила, не реагирует на просьбы и замечания взрослых, не выполняет данных им обещаний.</a:t>
            </a:r>
          </a:p>
          <a:p>
            <a:pPr marL="338138" indent="-338138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r>
              <a:rPr lang="ru-RU" sz="1800" smtClean="0"/>
              <a:t>Таким образом, дошкольники не обладают физическими интеллектуальными возможностями, позволяющими адекватно оценить опасную ситуацию, избежать или преодолеть последствия попадания в критические ситуации.</a:t>
            </a:r>
            <a:r>
              <a:rPr lang="ru-RU" sz="1600" smtClean="0"/>
              <a:t> </a:t>
            </a:r>
          </a:p>
          <a:p>
            <a:pPr marL="341313" indent="-338138" eaLnBrk="1" hangingPunct="1">
              <a:lnSpc>
                <a:spcPct val="80000"/>
              </a:lnSpc>
              <a:spcBef>
                <a:spcPts val="400"/>
              </a:spcBef>
              <a:buClrTx/>
              <a:buSzPct val="90000"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/>
            </a:pPr>
            <a:endParaRPr lang="ru-RU" sz="1600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0"/>
            <a:ext cx="1619250" cy="160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69225" cy="113982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smtClean="0"/>
              <a:t>Основные факторы травматизма и смертности детей дошкольного возраста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69225" cy="4527550"/>
          </a:xfrm>
        </p:spPr>
        <p:txBody>
          <a:bodyPr>
            <a:normAutofit fontScale="92500" lnSpcReduction="10000"/>
          </a:bodyPr>
          <a:lstStyle/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- общение с незнакомцами (вовлечение в опасные действия)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- нарушение правил дорожного движения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- отсутствие присмотра со стороны взрослых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- пожары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- опасное поведение близких людей 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- животные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- опасная повседневная среда</a:t>
            </a:r>
          </a:p>
          <a:p>
            <a:pPr indent="-341313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- погодно-климатические условия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800" smtClean="0"/>
              <a:t>Компоненты культуры безопасности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smtClean="0"/>
              <a:t>воспитание мотивации к безопасности; 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smtClean="0"/>
              <a:t>формирование системы знаний об источниках опасности и средствах их предупреждения и преодоления; 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smtClean="0"/>
              <a:t>формирование компетенций безопасного поведения 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smtClean="0"/>
              <a:t>физическая готовность к преодолению опасных ситуаций; 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smtClean="0"/>
              <a:t>готовность к эстетическому восприятию и оценке действительности; 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smtClean="0"/>
              <a:t>психологическая подготовка к безопасному поведению; </a:t>
            </a:r>
          </a:p>
          <a:p>
            <a:pPr marL="338138" indent="-338138" eaLnBrk="1" hangingPunct="1">
              <a:lnSpc>
                <a:spcPct val="90000"/>
              </a:lnSpc>
              <a:spcBef>
                <a:spcPts val="5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000" smtClean="0"/>
              <a:t>качества ребенка, способствующие предупреждению и преодолению опасных ситуаций.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922838"/>
            <a:ext cx="4067175" cy="1935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Цель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113588" cy="4530725"/>
          </a:xfrm>
        </p:spPr>
        <p:txBody>
          <a:bodyPr/>
          <a:lstStyle/>
          <a:p>
            <a:pPr marL="338138" indent="-338138" eaLnBrk="1" hangingPunct="1"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mtClean="0"/>
              <a:t>В работе по воспитанию навыков безопасного поведения у детей дошкольного возраста важно дать каждому ребёнку основные понятия опасных для жизни ситуаций и особенностей поведения в них, сформировать у детей навыки осознанного безопасного                поведения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7838" y="4437063"/>
            <a:ext cx="2316162" cy="2420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mtClean="0"/>
              <a:t>Задачи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marL="338138" indent="-338138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400" smtClean="0"/>
              <a:t>формировать у дошкольников представления об опасных и вредных факторах;</a:t>
            </a:r>
          </a:p>
          <a:p>
            <a:pPr marL="338138" indent="-338138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400" smtClean="0"/>
              <a:t>воспитывать навыки адекватного поведения в различных жизненных ситуациях;</a:t>
            </a:r>
          </a:p>
          <a:p>
            <a:pPr marL="338138" indent="-338138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400" smtClean="0"/>
              <a:t>развивать потребность и желание приобретать новые знания о правилах безопасного поведения;</a:t>
            </a:r>
          </a:p>
          <a:p>
            <a:pPr marL="338138" indent="-338138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400" smtClean="0"/>
              <a:t>учить детей пользоваться полученными знаниями на практике;</a:t>
            </a:r>
          </a:p>
          <a:p>
            <a:pPr marL="338138" indent="-338138" eaLnBrk="1" hangingPunct="1">
              <a:spcBef>
                <a:spcPts val="600"/>
              </a:spcBef>
              <a:buClr>
                <a:srgbClr val="B2B2B2"/>
              </a:buClr>
              <a:buSzPct val="90000"/>
              <a:buFont typeface="Wingdings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sz="2400" smtClean="0"/>
              <a:t>использовать различные средства и формы работы по воспитанию навыков безопасного поведения детей дошкольного возраста.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0"/>
            <a:ext cx="1800225" cy="150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1923</Words>
  <Application>Microsoft Office PowerPoint</Application>
  <PresentationFormat>Экран (4:3)</PresentationFormat>
  <Paragraphs>149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Овладение правилами безопасного поведения как основа формирования эффективного социального опыта в дошкольном возрасте </vt:lpstr>
      <vt:lpstr>Постановка проблемы</vt:lpstr>
      <vt:lpstr>Актуальность </vt:lpstr>
      <vt:lpstr>Источники опасности:</vt:lpstr>
      <vt:lpstr>Источники опасности (продолжение)</vt:lpstr>
      <vt:lpstr>Основные факторы травматизма и смертности детей дошкольного возраста</vt:lpstr>
      <vt:lpstr>Компоненты культуры безопасности</vt:lpstr>
      <vt:lpstr>Цель</vt:lpstr>
      <vt:lpstr>Задачи</vt:lpstr>
      <vt:lpstr>Условия: </vt:lpstr>
      <vt:lpstr>Обучение детей ПДД, задачи: </vt:lpstr>
      <vt:lpstr>Три аспекта взаимодействия с транспортной системой города: </vt:lpstr>
      <vt:lpstr>Важно проработать основные причины травматизма при нарушении ПДД: </vt:lpstr>
      <vt:lpstr>Причины детского дорожно-транспортного травматизма</vt:lpstr>
      <vt:lpstr>Организация работы</vt:lpstr>
      <vt:lpstr>В младшем дошкольном возрасте ребёнок должен усвоить:</vt:lpstr>
      <vt:lpstr>В среднем дошкольном возрасте ребёнок должен усвоить:</vt:lpstr>
      <vt:lpstr>В старшем дошкольном возрасте ребёнок должен усвоить:</vt:lpstr>
      <vt:lpstr>Анализ уровня подготовленности детей</vt:lpstr>
      <vt:lpstr>Памятки </vt:lpstr>
      <vt:lpstr>При выходе из дома</vt:lpstr>
      <vt:lpstr>При движении по тротуару</vt:lpstr>
      <vt:lpstr>Готовясь перейти дорогу </vt:lpstr>
      <vt:lpstr>При посадке и высадке из транспорта</vt:lpstr>
      <vt:lpstr>Правила безопасного поведения на дороге:</vt:lpstr>
      <vt:lpstr>Лучший учитель – личный пример!</vt:lpstr>
      <vt:lpstr>Полезные 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Овладение правилами безопасного поведения как основа формирования эффективного социального опыта в дошкольном возрасте </dc:title>
  <dc:creator>Пользователь</dc:creator>
  <cp:lastModifiedBy>Пользователь</cp:lastModifiedBy>
  <cp:revision>5</cp:revision>
  <dcterms:created xsi:type="dcterms:W3CDTF">2018-11-15T06:46:12Z</dcterms:created>
  <dcterms:modified xsi:type="dcterms:W3CDTF">2018-11-15T07:32:13Z</dcterms:modified>
</cp:coreProperties>
</file>