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70" r:id="rId4"/>
    <p:sldId id="275" r:id="rId5"/>
    <p:sldId id="271" r:id="rId6"/>
    <p:sldId id="269" r:id="rId7"/>
    <p:sldId id="262" r:id="rId8"/>
    <p:sldId id="276" r:id="rId9"/>
    <p:sldId id="261" r:id="rId10"/>
    <p:sldId id="265" r:id="rId11"/>
    <p:sldId id="272" r:id="rId12"/>
    <p:sldId id="263" r:id="rId13"/>
    <p:sldId id="274" r:id="rId14"/>
    <p:sldId id="264" r:id="rId15"/>
    <p:sldId id="266" r:id="rId16"/>
    <p:sldId id="267" r:id="rId17"/>
    <p:sldId id="268" r:id="rId18"/>
    <p:sldId id="283" r:id="rId19"/>
    <p:sldId id="279" r:id="rId20"/>
    <p:sldId id="277" r:id="rId21"/>
    <p:sldId id="273" r:id="rId22"/>
    <p:sldId id="280" r:id="rId23"/>
    <p:sldId id="281" r:id="rId24"/>
    <p:sldId id="282" r:id="rId25"/>
    <p:sldId id="278" r:id="rId26"/>
    <p:sldId id="259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A0000"/>
    <a:srgbClr val="6C0000"/>
    <a:srgbClr val="CC0000"/>
    <a:srgbClr val="005000"/>
    <a:srgbClr val="007A00"/>
    <a:srgbClr val="194B32"/>
    <a:srgbClr val="006600"/>
    <a:srgbClr val="753805"/>
    <a:srgbClr val="7A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144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86DDDE-3C24-42F7-AD86-2E9235749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86DDDE-3C24-42F7-AD86-2E92357493A0}" type="datetimeFigureOut">
              <a:rPr lang="ru-RU" smtClean="0"/>
              <a:pPr/>
              <a:t>18.02.2021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6EAE15F-6247-4BFE-8560-255CB9D3AF3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79512" y="2132856"/>
            <a:ext cx="8640960" cy="1656184"/>
          </a:xfrm>
        </p:spPr>
        <p:txBody>
          <a:bodyPr>
            <a:no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Синичкин день</a:t>
            </a:r>
            <a:b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</a:b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12 ноября</a:t>
            </a:r>
          </a:p>
        </p:txBody>
      </p:sp>
      <p:pic>
        <p:nvPicPr>
          <p:cNvPr id="4" name="Рисунок 3" descr="C:\Documents and Settings\Admin\Рабочий стол\солнышко\0_49ca5_45f7dcdf_XL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476672"/>
            <a:ext cx="1440160" cy="12961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548680"/>
            <a:ext cx="4572000" cy="3970318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800" b="1" i="1" strike="noStrike" kern="0" cap="none" spc="0" normalizeH="0" baseline="0" noProof="0" dirty="0">
                <a:ln>
                  <a:noFill/>
                </a:ln>
                <a:solidFill>
                  <a:srgbClr val="8A0000"/>
                </a:solidFill>
                <a:effectLst/>
                <a:uLnTx/>
                <a:uFillTx/>
                <a:latin typeface="Verdana" pitchFamily="34" charset="0"/>
              </a:rPr>
              <a:t>Скачет шустрая синица, </a:t>
            </a:r>
            <a:br>
              <a:rPr kumimoji="0" lang="ru-RU" sz="2800" b="1" i="1" strike="noStrike" kern="0" cap="none" spc="0" normalizeH="0" baseline="0" noProof="0" dirty="0">
                <a:ln>
                  <a:noFill/>
                </a:ln>
                <a:solidFill>
                  <a:srgbClr val="8A0000"/>
                </a:solidFill>
                <a:effectLst/>
                <a:uLnTx/>
                <a:uFillTx/>
                <a:latin typeface="Verdana" pitchFamily="34" charset="0"/>
              </a:rPr>
            </a:br>
            <a:r>
              <a:rPr kumimoji="0" lang="ru-RU" sz="2800" b="1" i="1" strike="noStrike" kern="0" cap="none" spc="0" normalizeH="0" baseline="0" noProof="0" dirty="0">
                <a:ln>
                  <a:noFill/>
                </a:ln>
                <a:solidFill>
                  <a:srgbClr val="8A0000"/>
                </a:solidFill>
                <a:effectLst/>
                <a:uLnTx/>
                <a:uFillTx/>
                <a:latin typeface="Verdana" pitchFamily="34" charset="0"/>
              </a:rPr>
              <a:t>Ей на месте не сидится. </a:t>
            </a:r>
            <a:br>
              <a:rPr kumimoji="0" lang="ru-RU" sz="2800" b="1" i="1" strike="noStrike" kern="0" cap="none" spc="0" normalizeH="0" baseline="0" noProof="0" dirty="0">
                <a:ln>
                  <a:noFill/>
                </a:ln>
                <a:solidFill>
                  <a:srgbClr val="8A0000"/>
                </a:solidFill>
                <a:effectLst/>
                <a:uLnTx/>
                <a:uFillTx/>
                <a:latin typeface="Verdana" pitchFamily="34" charset="0"/>
              </a:rPr>
            </a:br>
            <a:r>
              <a:rPr kumimoji="0" lang="ru-RU" sz="2800" b="1" i="1" strike="noStrike" kern="0" cap="none" spc="0" normalizeH="0" baseline="0" noProof="0" dirty="0">
                <a:ln>
                  <a:noFill/>
                </a:ln>
                <a:solidFill>
                  <a:srgbClr val="8A0000"/>
                </a:solidFill>
                <a:effectLst/>
                <a:uLnTx/>
                <a:uFillTx/>
                <a:latin typeface="Verdana" pitchFamily="34" charset="0"/>
              </a:rPr>
              <a:t>Прыг-скок, прыг-скок, </a:t>
            </a:r>
            <a:br>
              <a:rPr kumimoji="0" lang="ru-RU" sz="2800" b="1" i="1" strike="noStrike" kern="0" cap="none" spc="0" normalizeH="0" baseline="0" noProof="0" dirty="0">
                <a:ln>
                  <a:noFill/>
                </a:ln>
                <a:solidFill>
                  <a:srgbClr val="8A0000"/>
                </a:solidFill>
                <a:effectLst/>
                <a:uLnTx/>
                <a:uFillTx/>
                <a:latin typeface="Verdana" pitchFamily="34" charset="0"/>
              </a:rPr>
            </a:br>
            <a:r>
              <a:rPr kumimoji="0" lang="ru-RU" sz="2800" b="1" i="1" strike="noStrike" kern="0" cap="none" spc="0" normalizeH="0" baseline="0" noProof="0" dirty="0">
                <a:ln>
                  <a:noFill/>
                </a:ln>
                <a:solidFill>
                  <a:srgbClr val="8A0000"/>
                </a:solidFill>
                <a:effectLst/>
                <a:uLnTx/>
                <a:uFillTx/>
                <a:latin typeface="Verdana" pitchFamily="34" charset="0"/>
              </a:rPr>
              <a:t>Завертелась как волчок. </a:t>
            </a:r>
            <a:b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8A0000"/>
                </a:solidFill>
                <a:effectLst/>
                <a:uLnTx/>
                <a:uFillTx/>
                <a:latin typeface="Verdana" pitchFamily="34" charset="0"/>
              </a:rPr>
            </a:b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8A0000"/>
                </a:solidFill>
                <a:effectLst/>
                <a:uLnTx/>
                <a:uFillTx/>
                <a:latin typeface="Verdana" pitchFamily="34" charset="0"/>
              </a:rPr>
              <a:t>А. </a:t>
            </a:r>
            <a:r>
              <a:rPr kumimoji="0" lang="ru-RU" sz="2800" b="0" i="0" u="none" strike="noStrike" kern="0" cap="none" spc="0" normalizeH="0" baseline="0" noProof="0" dirty="0" err="1">
                <a:ln>
                  <a:noFill/>
                </a:ln>
                <a:solidFill>
                  <a:srgbClr val="8A0000"/>
                </a:solidFill>
                <a:effectLst/>
                <a:uLnTx/>
                <a:uFillTx/>
                <a:latin typeface="Verdana" pitchFamily="34" charset="0"/>
              </a:rPr>
              <a:t>Барто</a:t>
            </a:r>
            <a:r>
              <a:rPr kumimoji="0" lang="ru-RU" sz="2800" b="0" i="0" u="none" strike="noStrike" kern="0" cap="none" spc="0" normalizeH="0" baseline="0" noProof="0" dirty="0">
                <a:ln>
                  <a:noFill/>
                </a:ln>
                <a:solidFill>
                  <a:srgbClr val="8A0000"/>
                </a:solidFill>
                <a:effectLst/>
                <a:uLnTx/>
                <a:uFillTx/>
                <a:latin typeface="Verdana" pitchFamily="34" charset="0"/>
              </a:rPr>
              <a:t>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rgbClr val="8A0000"/>
              </a:solidFill>
              <a:effectLst/>
              <a:uLnTx/>
              <a:uFillTx/>
            </a:endParaRPr>
          </a:p>
        </p:txBody>
      </p:sp>
      <p:pic>
        <p:nvPicPr>
          <p:cNvPr id="3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11960" y="1184044"/>
            <a:ext cx="4641760" cy="38226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2578189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875002"/>
            <a:ext cx="4572000" cy="27699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755576" y="476672"/>
            <a:ext cx="7488832" cy="50783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Почему именно Синичкин день?</a:t>
            </a:r>
          </a:p>
          <a:p>
            <a:pPr algn="ctr"/>
            <a:endParaRPr lang="ru-RU" sz="2800" b="1" dirty="0">
              <a:solidFill>
                <a:srgbClr val="8A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28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Да потому что синица – для Руси божья птица. Раньше в старину на неё гадали: бросали крошки хлеба, кусочки сала и наблюдали: если синичка сначала станет клевать сало, то в доме будет вестись живность, если станет клевать крошки хлеба, то будет в доме достаток.</a:t>
            </a:r>
          </a:p>
          <a:p>
            <a:r>
              <a:rPr lang="ru-RU" sz="28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В народе говорили «Невелика птичка синичка, а свой праздник знает».</a:t>
            </a:r>
            <a:br>
              <a:rPr lang="ru-RU" sz="11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1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452320" y="332656"/>
            <a:ext cx="1598096" cy="14877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871803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-324544" y="311751"/>
            <a:ext cx="734481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solidFill>
                  <a:srgbClr val="8A0000"/>
                </a:solidFill>
              </a:rPr>
              <a:t>А вы знаете почему эта птичка так называется?</a:t>
            </a:r>
            <a:endParaRPr lang="ru-RU" sz="2800" dirty="0">
              <a:solidFill>
                <a:srgbClr val="8A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7544" y="1315759"/>
            <a:ext cx="3758525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8A0000"/>
                </a:solidFill>
              </a:rPr>
              <a:t>  Название «синица» произошло вовсе не от синего оперения этих птиц, как многие могут подумать.      Свое имя они получили за звонкие песни, напоминающие перезвон колокольчика: «</a:t>
            </a:r>
            <a:r>
              <a:rPr lang="ru-RU" sz="2400" b="1" dirty="0" err="1">
                <a:solidFill>
                  <a:srgbClr val="8A0000"/>
                </a:solidFill>
              </a:rPr>
              <a:t>Зинь-зинь</a:t>
            </a:r>
            <a:r>
              <a:rPr lang="ru-RU" sz="2400" b="1" dirty="0">
                <a:solidFill>
                  <a:srgbClr val="8A0000"/>
                </a:solidFill>
              </a:rPr>
              <a:t>!».</a:t>
            </a:r>
          </a:p>
        </p:txBody>
      </p:sp>
      <p:pic>
        <p:nvPicPr>
          <p:cNvPr id="5" name="Рисунок 5" descr="0_3dae7_4f8d5d19_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0528" y="1287759"/>
            <a:ext cx="4474473" cy="44744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82046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79295" y="636246"/>
            <a:ext cx="36004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8A0000"/>
                </a:solidFill>
              </a:rPr>
              <a:t>У большой синицы много разных названий. За ловкие прыжки по веткам зовут её</a:t>
            </a:r>
            <a:br>
              <a:rPr lang="ru-RU" sz="2400" b="1" dirty="0">
                <a:solidFill>
                  <a:srgbClr val="8A0000"/>
                </a:solidFill>
              </a:rPr>
            </a:br>
            <a:r>
              <a:rPr lang="ru-RU" sz="2400" b="1" dirty="0">
                <a:solidFill>
                  <a:srgbClr val="8A0000"/>
                </a:solidFill>
              </a:rPr>
              <a:t>"кузнечиком", </a:t>
            </a:r>
          </a:p>
          <a:p>
            <a:pPr lvl="0"/>
            <a:r>
              <a:rPr lang="ru-RU" sz="2400" b="1" dirty="0">
                <a:solidFill>
                  <a:srgbClr val="8A0000"/>
                </a:solidFill>
              </a:rPr>
              <a:t>за размеры - "большаком", </a:t>
            </a:r>
          </a:p>
          <a:p>
            <a:pPr lvl="0"/>
            <a:r>
              <a:rPr lang="ru-RU" sz="2400" b="1" dirty="0">
                <a:solidFill>
                  <a:srgbClr val="8A0000"/>
                </a:solidFill>
              </a:rPr>
              <a:t>ну а за звонкую песню - на иностранный манер - "</a:t>
            </a:r>
            <a:r>
              <a:rPr lang="ru-RU" sz="2400" b="1" dirty="0" err="1">
                <a:solidFill>
                  <a:srgbClr val="8A0000"/>
                </a:solidFill>
              </a:rPr>
              <a:t>зинзивером</a:t>
            </a:r>
            <a:r>
              <a:rPr lang="ru-RU" sz="2400" b="1" dirty="0">
                <a:solidFill>
                  <a:srgbClr val="8A0000"/>
                </a:solidFill>
              </a:rPr>
              <a:t>"</a:t>
            </a:r>
          </a:p>
        </p:txBody>
      </p:sp>
      <p:pic>
        <p:nvPicPr>
          <p:cNvPr id="7" name="Picture 2" descr="&amp;fcy;&amp;ocy;&amp;tcy;&amp;ocy; &amp;scy;&amp;icy;&amp;ncy;&amp;icy;&amp;chcy;&amp;kcy;&amp;icy; - &amp;fcy;&amp;ocy;&amp;tcy;&amp;ocy; &amp;icy; &amp;icy;&amp;zcy;&amp;ocy;&amp;bcy;&amp;rcy;&amp;acy;&amp;zhcy;&amp;iecy;&amp;ncy;&amp;icy;&amp;yacy; &amp;zhcy;&amp;icy;&amp;vcy;&amp;ocy;&amp;tcy;&amp;ncy;&amp;ycy;&amp;khcy;"/>
          <p:cNvPicPr>
            <a:picLocks noChangeAspect="1" noChangeArrowheads="1"/>
          </p:cNvPicPr>
          <p:nvPr/>
        </p:nvPicPr>
        <p:blipFill>
          <a:blip r:embed="rId2" cstate="print"/>
          <a:srcRect l="2492" r="35201"/>
          <a:stretch>
            <a:fillRect/>
          </a:stretch>
        </p:blipFill>
        <p:spPr bwMode="auto">
          <a:xfrm>
            <a:off x="3979695" y="404664"/>
            <a:ext cx="4795243" cy="513360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18495630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352928" cy="5047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solidFill>
                  <a:srgbClr val="8A0000"/>
                </a:solidFill>
              </a:rPr>
              <a:t>Интересные факты о синице</a:t>
            </a:r>
          </a:p>
          <a:p>
            <a:pPr algn="ctr"/>
            <a:endParaRPr lang="ru-RU" sz="3200" b="1" dirty="0">
              <a:solidFill>
                <a:srgbClr val="8A0000"/>
              </a:solidFill>
            </a:endParaRPr>
          </a:p>
          <a:p>
            <a:pPr marL="342900" indent="-342900">
              <a:buFontTx/>
              <a:buChar char="-"/>
            </a:pPr>
            <a:r>
              <a:rPr lang="ru-RU" sz="2000" b="1" dirty="0"/>
              <a:t>за сутки синица кормит своих птенцов тысячу раз (до</a:t>
            </a:r>
            <a:br>
              <a:rPr lang="ru-RU" sz="2000" b="1" dirty="0"/>
            </a:br>
            <a:r>
              <a:rPr lang="ru-RU" sz="2000" b="1" dirty="0"/>
              <a:t>60 раз в час);</a:t>
            </a:r>
          </a:p>
          <a:p>
            <a:r>
              <a:rPr lang="ru-RU" sz="2000" b="1" dirty="0"/>
              <a:t>- без дополнительной подкормки человеком из 10 синиц к</a:t>
            </a:r>
            <a:br>
              <a:rPr lang="ru-RU" sz="2000" b="1" dirty="0"/>
            </a:br>
            <a:r>
              <a:rPr lang="ru-RU" sz="2000" b="1" dirty="0"/>
              <a:t>весне выживают только две;</a:t>
            </a:r>
          </a:p>
          <a:p>
            <a:r>
              <a:rPr lang="ru-RU" sz="2000" b="1" dirty="0"/>
              <a:t>- синица за сутки съедает столько насекомых, сколько</a:t>
            </a:r>
            <a:br>
              <a:rPr lang="ru-RU" sz="2000" b="1" dirty="0"/>
            </a:br>
            <a:r>
              <a:rPr lang="ru-RU" sz="2000" b="1" dirty="0"/>
              <a:t>весит сама;</a:t>
            </a:r>
          </a:p>
          <a:p>
            <a:r>
              <a:rPr lang="ru-RU" sz="2000" b="1" dirty="0"/>
              <a:t>- зимой основу питания синицы составляют семена и яйца</a:t>
            </a:r>
            <a:br>
              <a:rPr lang="ru-RU" sz="2000" b="1" dirty="0"/>
            </a:br>
            <a:r>
              <a:rPr lang="ru-RU" sz="2000" b="1" dirty="0"/>
              <a:t>бабочек, а весной - семена и жуки;</a:t>
            </a:r>
          </a:p>
          <a:p>
            <a:r>
              <a:rPr lang="ru-RU" sz="2000" b="1" dirty="0"/>
              <a:t> - лесных птиц, в том числе и синиц, нельзя кормить чёрным хлебом. Охотнее всего синицы берут с кормушек семена подсолнечника, тыквы, зерна гречихи и несолёное сало;</a:t>
            </a:r>
          </a:p>
          <a:p>
            <a:r>
              <a:rPr lang="ru-RU" sz="2000" b="1" dirty="0"/>
              <a:t> - синицы - птицы лесные, они плохо себя чувствуют в неволе;</a:t>
            </a:r>
          </a:p>
          <a:p>
            <a:r>
              <a:rPr lang="ru-RU" dirty="0"/>
              <a:t> </a:t>
            </a:r>
            <a:endParaRPr lang="ru-RU" dirty="0"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04" y="31332"/>
            <a:ext cx="1728192" cy="1608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375736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1857" y="332656"/>
            <a:ext cx="80648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8A0000"/>
                </a:solidFill>
              </a:rPr>
              <a:t>- синица, взяв семечко (например подсолнечника), не пытается его очистить. Вместо этого, прижав семечку лапкой к ветке, птица ловко пробивает её клювом и выклёвывает мякоть. Причём даже если в лапке окажется уже расколотое пополам семечко, она</a:t>
            </a:r>
            <a:br>
              <a:rPr lang="ru-RU" sz="2000" b="1" dirty="0">
                <a:solidFill>
                  <a:srgbClr val="8A0000"/>
                </a:solidFill>
              </a:rPr>
            </a:br>
            <a:r>
              <a:rPr lang="ru-RU" sz="2000" b="1" dirty="0">
                <a:solidFill>
                  <a:srgbClr val="8A0000"/>
                </a:solidFill>
              </a:rPr>
              <a:t>все равно будет упорно отщипывать кусочки мякоти, вместо того чтобы проглотить всё целиком;</a:t>
            </a:r>
          </a:p>
          <a:p>
            <a:r>
              <a:rPr lang="ru-RU" sz="2000" b="1" dirty="0">
                <a:solidFill>
                  <a:srgbClr val="8A0000"/>
                </a:solidFill>
              </a:rPr>
              <a:t>- синицы охотно берут еду с ладони;</a:t>
            </a:r>
          </a:p>
        </p:txBody>
      </p:sp>
      <p:pic>
        <p:nvPicPr>
          <p:cNvPr id="3" name="Picture 2" descr="C:\Documents and Settings\Administrator\Мои документы\Мои рисунки\0_5532d_ab46bfd5_X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648" y="2579425"/>
            <a:ext cx="6027220" cy="38574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8021759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94694"/>
            <a:ext cx="86764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dirty="0">
                <a:solidFill>
                  <a:prstClr val="black"/>
                </a:solidFill>
              </a:rPr>
              <a:t> </a:t>
            </a:r>
            <a:r>
              <a:rPr lang="ru-RU" sz="2000" b="1" dirty="0">
                <a:solidFill>
                  <a:srgbClr val="8A0000"/>
                </a:solidFill>
              </a:rPr>
              <a:t>- если вы хотите, чтобы зимним утром вас будил бодрый перезвон синиц, повесьте перед окном своей спальни кормушку, или разбросайте корм прямо на балконе;</a:t>
            </a:r>
          </a:p>
          <a:p>
            <a:pPr lvl="0"/>
            <a:r>
              <a:rPr lang="ru-RU" sz="2000" b="1" dirty="0">
                <a:solidFill>
                  <a:srgbClr val="8A0000"/>
                </a:solidFill>
              </a:rPr>
              <a:t>  - синицы разных видов зимой объединяются в стаи с дятлами и пищухами, и такими группами кочуют по лесу в поисках еды.</a:t>
            </a:r>
          </a:p>
          <a:p>
            <a:pPr lvl="0"/>
            <a:r>
              <a:rPr lang="ru-RU" sz="2000" b="1" dirty="0">
                <a:solidFill>
                  <a:srgbClr val="8A0000"/>
                </a:solidFill>
              </a:rPr>
              <a:t> </a:t>
            </a:r>
          </a:p>
        </p:txBody>
      </p:sp>
      <p:pic>
        <p:nvPicPr>
          <p:cNvPr id="3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92080" y="2333686"/>
            <a:ext cx="3250769" cy="30492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&amp;Scy;&amp;vcy;&amp;iecy;&amp;chcy;&amp;iecy;&amp;ncy;&amp;icy;&amp;iecy; &amp;lcy;&amp;acy;&amp;mcy;&amp;pcy;&amp;ycy; &amp;Dcy;&amp;Ncy;&amp;Acy;&amp;Zcy; 250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355" y="2636912"/>
            <a:ext cx="4464496" cy="27363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361583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1520" y="332656"/>
            <a:ext cx="561662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8A0000"/>
                </a:solidFill>
              </a:rPr>
              <a:t>Покормите птиц</a:t>
            </a:r>
          </a:p>
          <a:p>
            <a:r>
              <a:rPr lang="ru-RU" dirty="0"/>
              <a:t> </a:t>
            </a:r>
            <a:r>
              <a:rPr lang="ru-RU" sz="2000" b="1" dirty="0">
                <a:solidFill>
                  <a:srgbClr val="8A0000"/>
                </a:solidFill>
              </a:rPr>
              <a:t>Покормите птиц зимой!</a:t>
            </a:r>
            <a:br>
              <a:rPr lang="ru-RU" sz="2000" b="1" dirty="0">
                <a:solidFill>
                  <a:srgbClr val="8A0000"/>
                </a:solidFill>
              </a:rPr>
            </a:br>
            <a:r>
              <a:rPr lang="ru-RU" sz="2000" b="1" dirty="0">
                <a:solidFill>
                  <a:srgbClr val="8A0000"/>
                </a:solidFill>
              </a:rPr>
              <a:t>Пусть со всех концов </a:t>
            </a:r>
            <a:br>
              <a:rPr lang="ru-RU" sz="2000" b="1" dirty="0">
                <a:solidFill>
                  <a:srgbClr val="8A0000"/>
                </a:solidFill>
              </a:rPr>
            </a:br>
            <a:r>
              <a:rPr lang="ru-RU" sz="2000" b="1" dirty="0">
                <a:solidFill>
                  <a:srgbClr val="8A0000"/>
                </a:solidFill>
              </a:rPr>
              <a:t>К вам слетятся, как домой стайки на крыльцо.</a:t>
            </a:r>
            <a:br>
              <a:rPr lang="ru-RU" sz="2000" b="1" dirty="0">
                <a:solidFill>
                  <a:srgbClr val="8A0000"/>
                </a:solidFill>
              </a:rPr>
            </a:br>
            <a:r>
              <a:rPr lang="ru-RU" sz="2000" b="1" dirty="0">
                <a:solidFill>
                  <a:srgbClr val="8A0000"/>
                </a:solidFill>
              </a:rPr>
              <a:t>Не богаты их корма: горсть зерна нужна</a:t>
            </a:r>
            <a:br>
              <a:rPr lang="ru-RU" sz="2000" b="1" dirty="0">
                <a:solidFill>
                  <a:srgbClr val="8A0000"/>
                </a:solidFill>
              </a:rPr>
            </a:br>
            <a:r>
              <a:rPr lang="ru-RU" sz="2000" b="1" dirty="0">
                <a:solidFill>
                  <a:srgbClr val="8A0000"/>
                </a:solidFill>
              </a:rPr>
              <a:t>Горсть одна – и не страшна</a:t>
            </a:r>
            <a:br>
              <a:rPr lang="ru-RU" sz="2000" b="1" dirty="0">
                <a:solidFill>
                  <a:srgbClr val="8A0000"/>
                </a:solidFill>
              </a:rPr>
            </a:br>
            <a:r>
              <a:rPr lang="ru-RU" sz="2000" b="1" dirty="0">
                <a:solidFill>
                  <a:srgbClr val="8A0000"/>
                </a:solidFill>
              </a:rPr>
              <a:t>Будет им зима.</a:t>
            </a:r>
            <a:br>
              <a:rPr lang="ru-RU" sz="2000" b="1" dirty="0">
                <a:solidFill>
                  <a:srgbClr val="8A0000"/>
                </a:solidFill>
              </a:rPr>
            </a:br>
            <a:r>
              <a:rPr lang="ru-RU" sz="2000" b="1" dirty="0">
                <a:solidFill>
                  <a:srgbClr val="8A0000"/>
                </a:solidFill>
              </a:rPr>
              <a:t>Сколько гибнет их – не счесть,</a:t>
            </a:r>
            <a:br>
              <a:rPr lang="ru-RU" sz="2000" b="1" dirty="0">
                <a:solidFill>
                  <a:srgbClr val="8A0000"/>
                </a:solidFill>
              </a:rPr>
            </a:br>
            <a:r>
              <a:rPr lang="ru-RU" sz="2000" b="1" dirty="0">
                <a:solidFill>
                  <a:srgbClr val="8A0000"/>
                </a:solidFill>
              </a:rPr>
              <a:t>Видеть тяжело,</a:t>
            </a:r>
            <a:br>
              <a:rPr lang="ru-RU" sz="2000" b="1" dirty="0">
                <a:solidFill>
                  <a:srgbClr val="8A0000"/>
                </a:solidFill>
              </a:rPr>
            </a:br>
            <a:r>
              <a:rPr lang="ru-RU" sz="2000" b="1" dirty="0">
                <a:solidFill>
                  <a:srgbClr val="8A0000"/>
                </a:solidFill>
              </a:rPr>
              <a:t>А ведь в нашем сердце есть</a:t>
            </a:r>
            <a:br>
              <a:rPr lang="ru-RU" sz="2000" b="1" dirty="0">
                <a:solidFill>
                  <a:srgbClr val="8A0000"/>
                </a:solidFill>
              </a:rPr>
            </a:br>
            <a:r>
              <a:rPr lang="ru-RU" sz="2000" b="1" dirty="0">
                <a:solidFill>
                  <a:srgbClr val="8A0000"/>
                </a:solidFill>
              </a:rPr>
              <a:t>И для птиц тепло.</a:t>
            </a:r>
            <a:br>
              <a:rPr lang="ru-RU" sz="2000" b="1" dirty="0">
                <a:solidFill>
                  <a:srgbClr val="8A0000"/>
                </a:solidFill>
              </a:rPr>
            </a:br>
            <a:r>
              <a:rPr lang="ru-RU" sz="2000" b="1" dirty="0">
                <a:solidFill>
                  <a:srgbClr val="8A0000"/>
                </a:solidFill>
              </a:rPr>
              <a:t>Разве можно забывать -</a:t>
            </a:r>
          </a:p>
          <a:p>
            <a:r>
              <a:rPr lang="ru-RU" sz="2000" b="1" dirty="0">
                <a:solidFill>
                  <a:srgbClr val="8A0000"/>
                </a:solidFill>
              </a:rPr>
              <a:t>Улететь могли,</a:t>
            </a:r>
            <a:br>
              <a:rPr lang="ru-RU" sz="2000" b="1" dirty="0">
                <a:solidFill>
                  <a:srgbClr val="8A0000"/>
                </a:solidFill>
              </a:rPr>
            </a:br>
            <a:r>
              <a:rPr lang="ru-RU" sz="2000" b="1" dirty="0">
                <a:solidFill>
                  <a:srgbClr val="8A0000"/>
                </a:solidFill>
              </a:rPr>
              <a:t>А остались зимовать заодно с людьми.</a:t>
            </a:r>
            <a:br>
              <a:rPr lang="ru-RU" sz="2000" b="1" dirty="0">
                <a:solidFill>
                  <a:srgbClr val="8A0000"/>
                </a:solidFill>
              </a:rPr>
            </a:br>
            <a:r>
              <a:rPr lang="ru-RU" sz="2000" b="1" dirty="0">
                <a:solidFill>
                  <a:srgbClr val="8A0000"/>
                </a:solidFill>
              </a:rPr>
              <a:t>Приучите птиц в мороз к своему окну,</a:t>
            </a:r>
            <a:br>
              <a:rPr lang="ru-RU" sz="2000" b="1" dirty="0">
                <a:solidFill>
                  <a:srgbClr val="8A0000"/>
                </a:solidFill>
              </a:rPr>
            </a:br>
            <a:r>
              <a:rPr lang="ru-RU" sz="2000" b="1" dirty="0">
                <a:solidFill>
                  <a:srgbClr val="8A0000"/>
                </a:solidFill>
              </a:rPr>
              <a:t>Чтоб без песен не пришлось </a:t>
            </a:r>
            <a:br>
              <a:rPr lang="ru-RU" sz="2000" b="1" dirty="0">
                <a:solidFill>
                  <a:srgbClr val="8A0000"/>
                </a:solidFill>
              </a:rPr>
            </a:br>
            <a:r>
              <a:rPr lang="ru-RU" sz="2000" b="1" dirty="0">
                <a:solidFill>
                  <a:srgbClr val="8A0000"/>
                </a:solidFill>
              </a:rPr>
              <a:t>Нам встречать весну.</a:t>
            </a:r>
            <a:r>
              <a:rPr lang="ru-RU" dirty="0"/>
              <a:t>  </a:t>
            </a:r>
          </a:p>
          <a:p>
            <a:r>
              <a:rPr lang="ru-RU" i="1" dirty="0">
                <a:solidFill>
                  <a:srgbClr val="8A0000"/>
                </a:solidFill>
              </a:rPr>
              <a:t>                                     Александр Яшин</a:t>
            </a:r>
          </a:p>
          <a:p>
            <a:endParaRPr lang="ru-RU" dirty="0">
              <a:effectLst/>
            </a:endParaRPr>
          </a:p>
        </p:txBody>
      </p:sp>
      <p:pic>
        <p:nvPicPr>
          <p:cNvPr id="4" name="Рисунок 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60032" y="2060848"/>
            <a:ext cx="3988107" cy="3350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58015844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istrator\Мои документы\Мои рисунки\79699955_large_p86_56888990_0_3e428_37319f0d_1l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88640"/>
            <a:ext cx="5057036" cy="4773842"/>
          </a:xfrm>
          <a:prstGeom prst="rect">
            <a:avLst/>
          </a:prstGeom>
          <a:noFill/>
        </p:spPr>
      </p:pic>
      <p:pic>
        <p:nvPicPr>
          <p:cNvPr id="3" name="Picture 8" descr="&amp;Scy;&amp;icy;&amp;ncy;&amp;icy;&amp;tscy;&amp;ycy;, &amp;vcy;&amp;ocy;&amp;rcy;&amp;ocy;&amp;bcy;&amp;softcy;&amp;icy; &amp;icy; &amp;dcy;&amp;acy;&amp;zhcy;&amp;iecy; &amp;vcy;&amp;ocy;&amp;rcy;&amp;ocy;&amp;ncy;&amp;ycy; &amp;ncy;&amp;iecy; &amp;mcy;&amp;ocy;&amp;gcy;&amp;ucy;&amp;tcy; &amp;ncy;&amp;acy;&amp;jcy;&amp;tcy;&amp;icy; &amp;scy;&amp;iecy;&amp;bcy;&amp;iecy; &amp;pcy;&amp;rcy;&amp;ocy;&amp;pcy;&amp;icy;&amp;tcy;&amp;acy;&amp;ncy;&amp;icy;&amp;iecy; &amp;pcy;&amp;ocy;&amp;dcy; &amp;ocy;&amp;gcy;&amp;rcy;&amp;ocy;&amp;mcy;&amp;ncy;&amp;ycy;&amp;mcy;&amp;icy; &amp;scy;&amp;ucy;&amp;gcy;&amp;rcy;&amp;ocy;&amp;bcy;&amp;acy;&amp;mcy;&amp;icy;. &amp;KHcy;&amp;ocy;&amp;tcy;&amp;yacy; &amp;pcy;&amp;tcy;&amp;icy;&amp;tscy;&amp;ycy;, &amp;zcy;&amp;icy;&amp;mcy;&amp;ucy;&amp;yucy;&amp;shchcy;&amp;icy;&amp;iecy; &amp;vcy; &amp;Ucy;&amp;kcy;&amp;rcy;&amp;acy;&amp;icy;&amp;ncy;&amp;iecy;, &amp;mcy;&amp;ocy;&amp;gcy;&amp;ucy;&amp;tcy; &amp;vcy;&amp;ycy;&amp;dcy;&amp;iecy;"/>
          <p:cNvPicPr>
            <a:picLocks noChangeAspect="1" noChangeArrowheads="1"/>
          </p:cNvPicPr>
          <p:nvPr/>
        </p:nvPicPr>
        <p:blipFill>
          <a:blip r:embed="rId3" cstate="print"/>
          <a:srcRect r="19212" b="20775"/>
          <a:stretch>
            <a:fillRect/>
          </a:stretch>
        </p:blipFill>
        <p:spPr bwMode="auto">
          <a:xfrm>
            <a:off x="5004048" y="3861048"/>
            <a:ext cx="3876977" cy="285149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72412847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://img-fotki.yandex.ru/get/4427/86079872.a/0_65e12_fde67ea6_XL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807420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284984"/>
            <a:ext cx="4572000" cy="181588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 err="1">
                <a:solidFill>
                  <a:srgbClr val="8A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Спинкою</a:t>
            </a:r>
            <a:r>
              <a:rPr lang="ru-RU" sz="2800" b="1" i="1" dirty="0">
                <a:solidFill>
                  <a:srgbClr val="8A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зеленовата,</a:t>
            </a:r>
            <a:endParaRPr lang="ru-RU" sz="2800" b="1" i="1" dirty="0">
              <a:solidFill>
                <a:srgbClr val="8A00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rgbClr val="8A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Брюшком желтовата.</a:t>
            </a:r>
            <a:endParaRPr lang="ru-RU" sz="2800" b="1" i="1" dirty="0">
              <a:solidFill>
                <a:srgbClr val="8A00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rgbClr val="8A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Черненькая шапочка</a:t>
            </a:r>
            <a:endParaRPr lang="ru-RU" sz="2800" b="1" i="1" dirty="0">
              <a:solidFill>
                <a:srgbClr val="8A0000"/>
              </a:solidFill>
              <a:latin typeface="Arial" pitchFamily="34" charset="0"/>
            </a:endParaRP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2800" b="1" i="1" dirty="0">
                <a:solidFill>
                  <a:srgbClr val="8A0000"/>
                </a:solidFill>
                <a:latin typeface="Arial" pitchFamily="34" charset="0"/>
                <a:ea typeface="Times New Roman" pitchFamily="18" charset="0"/>
                <a:cs typeface="Times New Roman" pitchFamily="18" charset="0"/>
              </a:rPr>
              <a:t>И полоска шарфика</a:t>
            </a:r>
          </a:p>
        </p:txBody>
      </p:sp>
      <p:pic>
        <p:nvPicPr>
          <p:cNvPr id="8" name="Рисунок 7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572000" y="188640"/>
            <a:ext cx="4391030" cy="36724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N_Baryshev - &amp;Ncy;&amp;iecy;&amp;mcy;&amp;ncy;&amp;ocy;&amp;gcy;&amp;ocy; &amp;zcy;&amp;icy;&amp;mcy;&amp;ncy;&amp;iecy;&amp;gcy;&amp;ocy;.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332656"/>
            <a:ext cx="4392488" cy="5904518"/>
          </a:xfrm>
          <a:prstGeom prst="rect">
            <a:avLst/>
          </a:prstGeom>
          <a:noFill/>
        </p:spPr>
      </p:pic>
      <p:pic>
        <p:nvPicPr>
          <p:cNvPr id="3" name="Рисунок 2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92080" y="1268760"/>
            <a:ext cx="3168352" cy="30243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29288731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3" descr="eeab4e762b7a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648"/>
            <a:ext cx="9167531" cy="68756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91934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http://www.shunk.ru/pics/328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536" y="1052736"/>
            <a:ext cx="8134350" cy="5438776"/>
          </a:xfrm>
          <a:prstGeom prst="rect">
            <a:avLst/>
          </a:prstGeom>
          <a:noFill/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3704" y="188640"/>
            <a:ext cx="6066046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45079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268760"/>
            <a:ext cx="8705850" cy="5095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73704" y="188640"/>
            <a:ext cx="6066046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26232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&amp;Bcy;&amp;ocy;&amp;lcy;&amp;softcy;&amp;shcy;&amp;acy;&amp;yacy; &amp;scy;&amp;ocy;&amp;vcy;&amp;iecy;&amp;tcy;&amp;scy;&amp;kcy;&amp;acy;&amp;yacy; &amp;ecy;&amp;ncy;&amp;tscy;&amp;icy;&amp;kcy;&amp;lcy;&amp;ocy;&amp;pcy;&amp;iecy;&amp;dcy;&amp;icy;&amp;ya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8727" y="908720"/>
            <a:ext cx="8279904" cy="584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75656" y="-17190"/>
            <a:ext cx="6066046" cy="1176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8328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827076"/>
            <a:ext cx="6192688" cy="533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рямоугольник 2"/>
          <p:cNvSpPr/>
          <p:nvPr/>
        </p:nvSpPr>
        <p:spPr>
          <a:xfrm>
            <a:off x="323528" y="303856"/>
            <a:ext cx="33123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Раскрась синицу</a:t>
            </a:r>
          </a:p>
        </p:txBody>
      </p:sp>
    </p:spTree>
    <p:extLst>
      <p:ext uri="{BB962C8B-B14F-4D97-AF65-F5344CB8AC3E}">
        <p14:creationId xmlns:p14="http://schemas.microsoft.com/office/powerpoint/2010/main" val="1441713346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Содержимое 5"/>
          <p:cNvSpPr>
            <a:spLocks noGrp="1"/>
          </p:cNvSpPr>
          <p:nvPr>
            <p:ph idx="1"/>
          </p:nvPr>
        </p:nvSpPr>
        <p:spPr>
          <a:xfrm>
            <a:off x="395536" y="548680"/>
            <a:ext cx="8424936" cy="4608512"/>
          </a:xfrm>
        </p:spPr>
        <p:txBody>
          <a:bodyPr>
            <a:normAutofit/>
          </a:bodyPr>
          <a:lstStyle/>
          <a:p>
            <a:pPr algn="ctr">
              <a:spcBef>
                <a:spcPts val="0"/>
              </a:spcBef>
              <a:buNone/>
            </a:pPr>
            <a:endParaRPr lang="ru-RU" sz="1800" dirty="0"/>
          </a:p>
          <a:p>
            <a:pPr algn="ctr">
              <a:spcBef>
                <a:spcPts val="0"/>
              </a:spcBef>
              <a:buNone/>
            </a:pPr>
            <a:r>
              <a:rPr lang="ru-RU" sz="1800" dirty="0"/>
              <a:t>Презентацию составила:</a:t>
            </a:r>
          </a:p>
          <a:p>
            <a:pPr algn="ctr">
              <a:spcBef>
                <a:spcPts val="0"/>
              </a:spcBef>
              <a:buNone/>
            </a:pPr>
            <a:endParaRPr lang="ru-RU" sz="2800" b="1" i="1" dirty="0"/>
          </a:p>
          <a:p>
            <a:pPr algn="ctr">
              <a:spcBef>
                <a:spcPts val="0"/>
              </a:spcBef>
              <a:buNone/>
            </a:pPr>
            <a:r>
              <a:rPr lang="ru-RU" sz="1800" b="1" i="1" dirty="0" err="1"/>
              <a:t>Зайнетдинова</a:t>
            </a:r>
            <a:r>
              <a:rPr lang="ru-RU" sz="1800" b="1" i="1" dirty="0"/>
              <a:t>   Юлия Алексеевна.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67544" y="332656"/>
            <a:ext cx="8064896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Вот и отшумела золотая осень, поредели кроны деревьев, избавились от своего пестрого наряда. Окружил листопадом сентябрь, отшумел дождями октябрь, встретил нас первыми морозами ноябрь. </a:t>
            </a:r>
          </a:p>
          <a:p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вот уже зима спешит к нам с морозами и снегом.</a:t>
            </a:r>
          </a:p>
          <a:p>
            <a:br>
              <a:rPr lang="ru-RU" sz="2400" b="1" dirty="0">
                <a:solidFill>
                  <a:srgbClr val="8A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По дороге по прямой шла зима с морозами, </a:t>
            </a:r>
            <a:b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i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Шла зима с морозами, снег стелила розовый.</a:t>
            </a:r>
          </a:p>
          <a:p>
            <a:br>
              <a:rPr lang="ru-RU" sz="2400" b="1" dirty="0">
                <a:solidFill>
                  <a:srgbClr val="8A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И как только, на улице похолодало, многие птички засуетились как будто их кто- то напугал. Да нет, пугать никто не пугал. Вот только дождики да морозы не всем птицам по душе. Пришла пора некоторым из них улетать в теплые края.</a:t>
            </a:r>
            <a:endParaRPr lang="ru-RU" sz="3600" b="1" dirty="0">
              <a:solidFill>
                <a:srgbClr val="8A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643342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95536" y="620688"/>
            <a:ext cx="734481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solidFill>
                  <a:srgbClr val="8A0000"/>
                </a:solidFill>
              </a:rPr>
              <a:t>                                       </a:t>
            </a:r>
            <a:r>
              <a:rPr lang="ru-RU" sz="2400" b="1" dirty="0">
                <a:solidFill>
                  <a:srgbClr val="8A0000"/>
                </a:solidFill>
              </a:rPr>
              <a:t>Бывают птицы разными:</a:t>
            </a:r>
          </a:p>
          <a:p>
            <a:r>
              <a:rPr lang="ru-RU" sz="2400" b="1" dirty="0">
                <a:solidFill>
                  <a:srgbClr val="8A0000"/>
                </a:solidFill>
              </a:rPr>
              <a:t>                                Одни боятся вьюг</a:t>
            </a:r>
          </a:p>
          <a:p>
            <a:r>
              <a:rPr lang="ru-RU" sz="2400" b="1" dirty="0">
                <a:solidFill>
                  <a:srgbClr val="8A0000"/>
                </a:solidFill>
              </a:rPr>
              <a:t>                                И улетают на зиму</a:t>
            </a:r>
          </a:p>
          <a:p>
            <a:r>
              <a:rPr lang="ru-RU" sz="2400" b="1" dirty="0">
                <a:solidFill>
                  <a:srgbClr val="8A0000"/>
                </a:solidFill>
              </a:rPr>
              <a:t>                                На добрый, тёплый юг.</a:t>
            </a:r>
          </a:p>
          <a:p>
            <a:r>
              <a:rPr lang="ru-RU" sz="2400" b="1" dirty="0">
                <a:solidFill>
                  <a:srgbClr val="8A0000"/>
                </a:solidFill>
              </a:rPr>
              <a:t>                                Другие – те народ иной:</a:t>
            </a:r>
          </a:p>
          <a:p>
            <a:r>
              <a:rPr lang="ru-RU" sz="2400" b="1" dirty="0">
                <a:solidFill>
                  <a:srgbClr val="8A0000"/>
                </a:solidFill>
              </a:rPr>
              <a:t>                                В мороз над лесом кружат,</a:t>
            </a:r>
          </a:p>
          <a:p>
            <a:r>
              <a:rPr lang="ru-RU" sz="2400" b="1" dirty="0">
                <a:solidFill>
                  <a:srgbClr val="8A0000"/>
                </a:solidFill>
              </a:rPr>
              <a:t>                                Для них разлука с родиной</a:t>
            </a:r>
          </a:p>
          <a:p>
            <a:r>
              <a:rPr lang="ru-RU" sz="2400" b="1" dirty="0">
                <a:solidFill>
                  <a:srgbClr val="8A0000"/>
                </a:solidFill>
              </a:rPr>
              <a:t>                                Страшнее лютой стужи.</a:t>
            </a:r>
          </a:p>
          <a:p>
            <a:r>
              <a:rPr lang="ru-RU" sz="2400" b="1" dirty="0">
                <a:solidFill>
                  <a:srgbClr val="8A0000"/>
                </a:solidFill>
              </a:rPr>
              <a:t>                                К их пёрышкам взъерошенным</a:t>
            </a:r>
          </a:p>
          <a:p>
            <a:r>
              <a:rPr lang="ru-RU" sz="2400" b="1" dirty="0">
                <a:solidFill>
                  <a:srgbClr val="8A0000"/>
                </a:solidFill>
              </a:rPr>
              <a:t>                                Не пристают снежинки,</a:t>
            </a:r>
          </a:p>
          <a:p>
            <a:r>
              <a:rPr lang="ru-RU" sz="2400" b="1" dirty="0">
                <a:solidFill>
                  <a:srgbClr val="8A0000"/>
                </a:solidFill>
              </a:rPr>
              <a:t>                                Они и под порошами</a:t>
            </a:r>
          </a:p>
          <a:p>
            <a:r>
              <a:rPr lang="ru-RU" sz="2400" b="1" dirty="0">
                <a:solidFill>
                  <a:srgbClr val="8A0000"/>
                </a:solidFill>
              </a:rPr>
              <a:t>                                Резвятся для разминки.</a:t>
            </a:r>
            <a:endParaRPr lang="ru-RU" sz="2000" b="1" dirty="0">
              <a:solidFill>
                <a:srgbClr val="8A0000"/>
              </a:solidFill>
              <a:effectLst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7271" y="332656"/>
            <a:ext cx="2030144" cy="1889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06054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332656"/>
            <a:ext cx="856895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6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</a:t>
            </a:r>
            <a:r>
              <a:rPr lang="ru-RU" sz="2400" b="1" dirty="0">
                <a:solidFill>
                  <a:srgbClr val="6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Раньше всех от нас улетают стрижи и ласточки, в сентябре отбывают грачи, скворцы, кукушки, а к ноябрю покидают нас все перелетные птицы. </a:t>
            </a:r>
          </a:p>
          <a:p>
            <a:r>
              <a:rPr lang="ru-RU" sz="2400" b="1" dirty="0">
                <a:solidFill>
                  <a:srgbClr val="6C0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400" b="1" dirty="0">
                <a:solidFill>
                  <a:srgbClr val="6C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Но улетают от нас одни пернатые, а с нами остаются другие птицы. </a:t>
            </a:r>
            <a:br>
              <a:rPr lang="ru-RU" sz="12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326393" y="2348880"/>
            <a:ext cx="2664296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</a:rPr>
              <a:t>Ближе к человеку прилетают птицы, которые остаются зимовать: синицы, щеглы, свиристели, сойки, снегири.</a:t>
            </a:r>
          </a:p>
        </p:txBody>
      </p:sp>
      <p:pic>
        <p:nvPicPr>
          <p:cNvPr id="5" name="Picture 3" descr="C:\Documents and Settings\Administrator\Мои документы\Мои рисунки\при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39952" y="2064197"/>
            <a:ext cx="3621476" cy="345303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9816042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4183" y="374298"/>
            <a:ext cx="3019223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prstClr val="black"/>
                </a:solidFill>
              </a:rPr>
              <a:t> 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220072" y="357108"/>
            <a:ext cx="3600400" cy="2718669"/>
          </a:xfrm>
          <a:prstGeom prst="rect">
            <a:avLst/>
          </a:prstGeom>
        </p:spPr>
      </p:pic>
      <p:sp>
        <p:nvSpPr>
          <p:cNvPr id="7" name="Прямоугольник 6"/>
          <p:cNvSpPr/>
          <p:nvPr/>
        </p:nvSpPr>
        <p:spPr>
          <a:xfrm>
            <a:off x="395536" y="431403"/>
            <a:ext cx="4176464" cy="476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Побелело за окошком:</a:t>
            </a:r>
            <a:endParaRPr lang="ru-RU" sz="2000" b="1" dirty="0">
              <a:solidFill>
                <a:srgbClr val="8A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 в снегу. Какая ширь!</a:t>
            </a:r>
            <a:endParaRPr lang="ru-RU" sz="2000" b="1" dirty="0">
              <a:solidFill>
                <a:srgbClr val="8A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Как румяная матрешка –</a:t>
            </a:r>
            <a:endParaRPr lang="ru-RU" sz="2000" b="1" dirty="0">
              <a:solidFill>
                <a:srgbClr val="8A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крыльце живой снегирь.</a:t>
            </a:r>
            <a:endParaRPr lang="ru-RU" sz="2000" b="1" dirty="0">
              <a:solidFill>
                <a:srgbClr val="8A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Снегиря в окно увидишь:</a:t>
            </a:r>
            <a:endParaRPr lang="ru-RU" sz="2000" b="1" dirty="0">
              <a:solidFill>
                <a:srgbClr val="8A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Здравствуй, милый зимний гость!</a:t>
            </a:r>
            <a:endParaRPr lang="ru-RU" sz="2000" b="1" dirty="0">
              <a:solidFill>
                <a:srgbClr val="8A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 крыльцо скорее выйди,</a:t>
            </a:r>
            <a:endParaRPr lang="ru-RU" sz="2000" b="1" dirty="0">
              <a:solidFill>
                <a:srgbClr val="8A0000"/>
              </a:solidFill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Брось им спелых зерен горсть.</a:t>
            </a: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(</a:t>
            </a:r>
            <a:r>
              <a:rPr lang="ru-RU" sz="2400" b="1" dirty="0" err="1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А.Барто</a:t>
            </a:r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) </a:t>
            </a:r>
            <a:endParaRPr lang="ru-RU" sz="2000" b="1" dirty="0">
              <a:solidFill>
                <a:srgbClr val="8A0000"/>
              </a:solidFill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http://go3.imgsmail.ru/imgpreview?key=http%3A//kakchto.com/kc-img/snegir-miniatyura1-620x350.jpg&amp;mb=imgdb_preview_104"/>
          <p:cNvPicPr/>
          <p:nvPr/>
        </p:nvPicPr>
        <p:blipFill>
          <a:blip r:embed="rId3"/>
          <a:srcRect/>
          <a:stretch>
            <a:fillRect/>
          </a:stretch>
        </p:blipFill>
        <p:spPr bwMode="auto">
          <a:xfrm rot="1119203">
            <a:off x="4020178" y="3237176"/>
            <a:ext cx="3911957" cy="3045424"/>
          </a:xfrm>
          <a:prstGeom prst="cloud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81725920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3528" y="188640"/>
            <a:ext cx="4752528" cy="5878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   </a:t>
            </a:r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 давних пор на Руси 12 ноября отмечался </a:t>
            </a:r>
            <a:r>
              <a:rPr lang="ru-RU" sz="2400" b="1" i="1" dirty="0">
                <a:solidFill>
                  <a:srgbClr val="8A000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Синичкин день</a:t>
            </a:r>
            <a:r>
              <a:rPr lang="ru-RU" sz="2400" b="1" i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, </a:t>
            </a:r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т. е., день встречи зимующих птиц. </a:t>
            </a:r>
          </a:p>
          <a:p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</a:t>
            </a:r>
          </a:p>
          <a:p>
            <a:r>
              <a:rPr lang="ru-RU" sz="2400" b="1" dirty="0">
                <a:solidFill>
                  <a:srgbClr val="8A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Люди готовили кормушки, читали стихи про птиц, загадывали загадки, играли и просто любовались зимними птахами.</a:t>
            </a:r>
          </a:p>
          <a:p>
            <a:br>
              <a:rPr lang="ru-RU" sz="2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dirty="0">
                <a:latin typeface="Calibri" panose="020F0502020204030204" pitchFamily="34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ru-RU" sz="2400" b="1" dirty="0">
                <a:solidFill>
                  <a:srgbClr val="8A0000"/>
                </a:solidFill>
              </a:rPr>
              <a:t>По инициативе Союза охраны птиц России, в нашей стране 12 ноября экологический праздник – «Синичкин день». </a:t>
            </a:r>
            <a:br>
              <a:rPr lang="ru-RU" sz="2000" b="1" dirty="0"/>
            </a:br>
            <a:endParaRPr lang="ru-RU" sz="2000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16016" y="1412776"/>
            <a:ext cx="4119840" cy="2952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102825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99592" y="404664"/>
            <a:ext cx="7704856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rgbClr val="8A0000"/>
                </a:solidFill>
              </a:rPr>
              <a:t>      На </a:t>
            </a:r>
            <a:r>
              <a:rPr lang="ru-RU" sz="2800" dirty="0" err="1">
                <a:solidFill>
                  <a:srgbClr val="8A0000"/>
                </a:solidFill>
              </a:rPr>
              <a:t>зиновий-синичник</a:t>
            </a:r>
            <a:r>
              <a:rPr lang="ru-RU" sz="2800" dirty="0">
                <a:solidFill>
                  <a:srgbClr val="8A0000"/>
                </a:solidFill>
              </a:rPr>
              <a:t> детишки выбегали на улицу и зазывали синичек в гости. </a:t>
            </a:r>
          </a:p>
          <a:p>
            <a:endParaRPr lang="ru-RU" sz="2800" dirty="0">
              <a:solidFill>
                <a:srgbClr val="8A0000"/>
              </a:solidFill>
            </a:endParaRPr>
          </a:p>
          <a:p>
            <a:r>
              <a:rPr lang="ru-RU" sz="2800" b="1" i="1" dirty="0" err="1">
                <a:solidFill>
                  <a:srgbClr val="8A0000"/>
                </a:solidFill>
              </a:rPr>
              <a:t>Синиченька-невеличенька</a:t>
            </a:r>
            <a:r>
              <a:rPr lang="ru-RU" sz="2800" b="1" i="1" dirty="0">
                <a:solidFill>
                  <a:srgbClr val="8A0000"/>
                </a:solidFill>
              </a:rPr>
              <a:t>,</a:t>
            </a:r>
          </a:p>
          <a:p>
            <a:r>
              <a:rPr lang="ru-RU" sz="2800" b="1" i="1" dirty="0">
                <a:solidFill>
                  <a:srgbClr val="8A0000"/>
                </a:solidFill>
              </a:rPr>
              <a:t>Прилетай ты к нам</a:t>
            </a:r>
          </a:p>
          <a:p>
            <a:r>
              <a:rPr lang="ru-RU" sz="2800" b="1" i="1" dirty="0">
                <a:solidFill>
                  <a:srgbClr val="8A0000"/>
                </a:solidFill>
              </a:rPr>
              <a:t>Из чужих краёв,</a:t>
            </a:r>
          </a:p>
          <a:p>
            <a:r>
              <a:rPr lang="ru-RU" sz="2800" b="1" i="1" dirty="0">
                <a:solidFill>
                  <a:srgbClr val="8A0000"/>
                </a:solidFill>
              </a:rPr>
              <a:t>Принеси ты нам</a:t>
            </a:r>
          </a:p>
          <a:p>
            <a:r>
              <a:rPr lang="ru-RU" sz="2800" b="1" i="1" dirty="0">
                <a:solidFill>
                  <a:srgbClr val="8A0000"/>
                </a:solidFill>
              </a:rPr>
              <a:t>Зиму снежную, зиму тёмную.</a:t>
            </a:r>
          </a:p>
          <a:p>
            <a:r>
              <a:rPr lang="ru-RU" sz="2800" b="1" i="1" dirty="0" err="1">
                <a:solidFill>
                  <a:srgbClr val="8A0000"/>
                </a:solidFill>
              </a:rPr>
              <a:t>Синиченька-сестриченька</a:t>
            </a:r>
            <a:r>
              <a:rPr lang="ru-RU" sz="2800" b="1" i="1" dirty="0">
                <a:solidFill>
                  <a:srgbClr val="8A0000"/>
                </a:solidFill>
              </a:rPr>
              <a:t>,</a:t>
            </a:r>
          </a:p>
          <a:p>
            <a:r>
              <a:rPr lang="ru-RU" sz="2800" b="1" i="1" dirty="0">
                <a:solidFill>
                  <a:srgbClr val="8A0000"/>
                </a:solidFill>
              </a:rPr>
              <a:t>Созывай снегирей</a:t>
            </a:r>
          </a:p>
          <a:p>
            <a:r>
              <a:rPr lang="ru-RU" sz="2800" b="1" i="1" dirty="0">
                <a:solidFill>
                  <a:srgbClr val="8A0000"/>
                </a:solidFill>
              </a:rPr>
              <a:t>И лети к нам скорей!</a:t>
            </a:r>
          </a:p>
        </p:txBody>
      </p:sp>
      <p:pic>
        <p:nvPicPr>
          <p:cNvPr id="3" name="Рисунок 2" descr="&amp;Scy;&amp;icy;&amp;ncy;&amp;icy;&amp;tscy;&amp;acy; &amp;bcy;&amp;ocy;&amp;lcy;&amp;softcy;&amp;shcy;&amp;acy;&amp;yacy;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6096" y="4293096"/>
            <a:ext cx="3491880" cy="223980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7617364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5"/>
          <p:cNvSpPr>
            <a:spLocks noGrp="1"/>
          </p:cNvSpPr>
          <p:nvPr>
            <p:ph idx="1"/>
          </p:nvPr>
        </p:nvSpPr>
        <p:spPr>
          <a:xfrm>
            <a:off x="179512" y="404664"/>
            <a:ext cx="8136904" cy="4248472"/>
          </a:xfrm>
        </p:spPr>
        <p:txBody>
          <a:bodyPr>
            <a:noAutofit/>
          </a:bodyPr>
          <a:lstStyle/>
          <a:p>
            <a:pPr algn="just">
              <a:spcBef>
                <a:spcPts val="0"/>
              </a:spcBef>
              <a:buClr>
                <a:srgbClr val="6C0000"/>
              </a:buClr>
              <a:buSzPct val="80000"/>
              <a:buNone/>
            </a:pPr>
            <a:r>
              <a:rPr lang="ru-RU" sz="2400" b="1" dirty="0"/>
              <a:t>          По народным приметам, именно в ноябре, синицы, предчувствуя скорые холода, перелетали из лесов ближе к человеческому жилью и ждали помощи от людей. </a:t>
            </a:r>
          </a:p>
          <a:p>
            <a:pPr algn="just">
              <a:spcBef>
                <a:spcPts val="0"/>
              </a:spcBef>
              <a:buClr>
                <a:srgbClr val="6C0000"/>
              </a:buClr>
              <a:buSzPct val="80000"/>
              <a:buNone/>
            </a:pPr>
            <a:endParaRPr lang="ru-RU" sz="2400" b="1" dirty="0"/>
          </a:p>
          <a:p>
            <a:pPr algn="just">
              <a:spcBef>
                <a:spcPts val="0"/>
              </a:spcBef>
              <a:buClr>
                <a:srgbClr val="6C0000"/>
              </a:buClr>
              <a:buSzPct val="80000"/>
              <a:buNone/>
            </a:pPr>
            <a:r>
              <a:rPr lang="ru-RU" sz="2400" b="1" dirty="0"/>
              <a:t>       Наши предки замечали: если птицы целыми стайками появлялись у дома, значит, вот-вот грянут морозы. </a:t>
            </a:r>
          </a:p>
          <a:p>
            <a:pPr algn="just">
              <a:spcBef>
                <a:spcPts val="0"/>
              </a:spcBef>
              <a:buClr>
                <a:srgbClr val="6C0000"/>
              </a:buClr>
              <a:buSzPct val="80000"/>
              <a:buNone/>
            </a:pPr>
            <a:endParaRPr lang="ru-RU" sz="2400" b="1" dirty="0"/>
          </a:p>
          <a:p>
            <a:pPr algn="just">
              <a:spcBef>
                <a:spcPts val="0"/>
              </a:spcBef>
              <a:buClr>
                <a:srgbClr val="6C0000"/>
              </a:buClr>
              <a:buSzPct val="80000"/>
              <a:buNone/>
            </a:pPr>
            <a:r>
              <a:rPr lang="ru-RU" sz="2400" b="1" dirty="0"/>
              <a:t>            А еще в этот день наши наблюдательные предки предсказывали погоду по особым приметам: если синица свистит – быть ясному дню, если пищит – быть ночному морозу, собирается много синиц на кормушках – к метели и снегопаду</a:t>
            </a:r>
            <a:r>
              <a:rPr lang="ru-RU" sz="2000" b="1" dirty="0"/>
              <a:t>.</a:t>
            </a:r>
          </a:p>
          <a:p>
            <a:pPr algn="ctr">
              <a:spcBef>
                <a:spcPts val="0"/>
              </a:spcBef>
              <a:buClr>
                <a:srgbClr val="6C0000"/>
              </a:buClr>
              <a:buSzPct val="80000"/>
              <a:buNone/>
            </a:pPr>
            <a:endParaRPr lang="ru-RU" sz="2000" b="1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Другая 67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6C0000"/>
      </a:hlink>
      <a:folHlink>
        <a:srgbClr val="974806"/>
      </a:folHlink>
    </a:clrScheme>
    <a:fontScheme name="Другая 1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891</TotalTime>
  <Words>500</Words>
  <Application>Microsoft Office PowerPoint</Application>
  <PresentationFormat>Экран (4:3)</PresentationFormat>
  <Paragraphs>87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1" baseType="lpstr">
      <vt:lpstr>Arial</vt:lpstr>
      <vt:lpstr>Calibri</vt:lpstr>
      <vt:lpstr>Times New Roman</vt:lpstr>
      <vt:lpstr>Verdana</vt:lpstr>
      <vt:lpstr>Тема Office</vt:lpstr>
      <vt:lpstr>Синичкин день  12 ноября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Елена</dc:creator>
  <cp:lastModifiedBy>Детский Сад</cp:lastModifiedBy>
  <cp:revision>43</cp:revision>
  <dcterms:created xsi:type="dcterms:W3CDTF">2014-08-08T16:01:14Z</dcterms:created>
  <dcterms:modified xsi:type="dcterms:W3CDTF">2021-02-18T07:13:49Z</dcterms:modified>
</cp:coreProperties>
</file>